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FEA"/>
    <a:srgbClr val="C3CDDF"/>
    <a:srgbClr val="003399"/>
    <a:srgbClr val="DCE1E8"/>
    <a:srgbClr val="DEE0E6"/>
    <a:srgbClr val="D6DFE0"/>
    <a:srgbClr val="3333FF"/>
    <a:srgbClr val="CBCFDF"/>
    <a:srgbClr val="343434"/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>
        <p:scale>
          <a:sx n="100" d="100"/>
          <a:sy n="100" d="100"/>
        </p:scale>
        <p:origin x="-17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56FD28-E578-43B9-894B-ED60CED40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5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9E617D-6655-4D91-8880-6E1269B45F9A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7335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D9E617D-6655-4D91-8880-6E1269B45F9A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94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2BAB3-8F2E-41F9-99B8-DADEDBF09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3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CE536-B154-4C64-B4DA-6E0F4C568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70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21751-52A5-478A-9481-D73B5E514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4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51D6-0CDA-4794-B508-AA96038B4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8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20676-48F5-471D-9206-EB38778C6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8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2A5EF-4183-4303-9C03-CA4F9E10B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1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83E0-060A-4313-A435-EDB4BA17E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5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7ADE6-B7F2-4C33-BD89-9159A0CFF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97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514DF-D853-4243-BBD3-153DBFD8D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6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BBB0-F2E5-48E7-81BA-91278D6A6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4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CC1FE-73BA-45F1-8566-C82B39847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3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647CA6-4394-4FF6-BEBF-CE81CFBEE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3.jpg"/><Relationship Id="rId3" Type="http://schemas.openxmlformats.org/officeDocument/2006/relationships/hyperlink" Target="http://upload.wikimedia.org/wikipedia/commons/a/a4/Claude_Monet_1899_Nadar_crop.jpg" TargetMode="External"/><Relationship Id="rId7" Type="http://schemas.openxmlformats.org/officeDocument/2006/relationships/slide" Target="slide2.xml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jpg"/><Relationship Id="rId5" Type="http://schemas.openxmlformats.org/officeDocument/2006/relationships/image" Target="../media/image2.png"/><Relationship Id="rId15" Type="http://schemas.openxmlformats.org/officeDocument/2006/relationships/image" Target="../media/image10.jpeg"/><Relationship Id="rId10" Type="http://schemas.openxmlformats.org/officeDocument/2006/relationships/image" Target="../media/image5.jpeg"/><Relationship Id="rId19" Type="http://schemas.openxmlformats.org/officeDocument/2006/relationships/image" Target="../media/image14.jpeg"/><Relationship Id="rId4" Type="http://schemas.openxmlformats.org/officeDocument/2006/relationships/image" Target="../media/image1.jpeg"/><Relationship Id="rId9" Type="http://schemas.openxmlformats.org/officeDocument/2006/relationships/slide" Target="slide1.xml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3.jp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2.jpe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11.jpeg"/><Relationship Id="rId5" Type="http://schemas.openxmlformats.org/officeDocument/2006/relationships/slide" Target="slide1.xml"/><Relationship Id="rId15" Type="http://schemas.openxmlformats.org/officeDocument/2006/relationships/image" Target="../media/image17.png"/><Relationship Id="rId10" Type="http://schemas.openxmlformats.org/officeDocument/2006/relationships/image" Target="../media/image10.jpeg"/><Relationship Id="rId4" Type="http://schemas.openxmlformats.org/officeDocument/2006/relationships/slide" Target="slide2.xml"/><Relationship Id="rId9" Type="http://schemas.openxmlformats.org/officeDocument/2006/relationships/image" Target="../media/image7.jpe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2071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9"/>
          <p:cNvSpPr txBox="1">
            <a:spLocks noChangeArrowheads="1"/>
          </p:cNvSpPr>
          <p:nvPr/>
        </p:nvSpPr>
        <p:spPr bwMode="auto">
          <a:xfrm>
            <a:off x="819943" y="3776323"/>
            <a:ext cx="10850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/>
              <a:t>Pablo Picasso</a:t>
            </a:r>
            <a:endParaRPr lang="en-US" sz="800" dirty="0"/>
          </a:p>
        </p:txBody>
      </p:sp>
      <p:sp>
        <p:nvSpPr>
          <p:cNvPr id="2081" name="Text Box 50"/>
          <p:cNvSpPr txBox="1">
            <a:spLocks noChangeArrowheads="1"/>
          </p:cNvSpPr>
          <p:nvPr/>
        </p:nvSpPr>
        <p:spPr bwMode="auto">
          <a:xfrm>
            <a:off x="781843" y="4564140"/>
            <a:ext cx="13933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800" dirty="0"/>
              <a:t>Paul Cézanne </a:t>
            </a:r>
          </a:p>
        </p:txBody>
      </p:sp>
      <p:sp>
        <p:nvSpPr>
          <p:cNvPr id="2082" name="Text Box 53"/>
          <p:cNvSpPr txBox="1">
            <a:spLocks noChangeArrowheads="1"/>
          </p:cNvSpPr>
          <p:nvPr/>
        </p:nvSpPr>
        <p:spPr bwMode="auto">
          <a:xfrm>
            <a:off x="810418" y="5358571"/>
            <a:ext cx="14239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/>
              <a:t>Camille Pissarro</a:t>
            </a:r>
            <a:endParaRPr lang="en-US" sz="800" b="1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2095500" y="916464"/>
            <a:ext cx="6591300" cy="53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>
                <a:solidFill>
                  <a:schemeClr val="bg2">
                    <a:lumMod val="75000"/>
                  </a:schemeClr>
                </a:solidFill>
              </a:rPr>
              <a:t>Didn’t go to art school* Lives in </a:t>
            </a:r>
            <a:r>
              <a:rPr lang="en-US" sz="900" dirty="0" smtClean="0">
                <a:solidFill>
                  <a:srgbClr val="003399"/>
                </a:solidFill>
              </a:rPr>
              <a:t>France </a:t>
            </a:r>
            <a:r>
              <a:rPr lang="en-US" sz="900" dirty="0" smtClean="0">
                <a:solidFill>
                  <a:schemeClr val="bg2">
                    <a:lumMod val="75000"/>
                  </a:schemeClr>
                </a:solidFill>
              </a:rPr>
              <a:t>* Married * Born on June 7, 1848</a:t>
            </a:r>
            <a:endParaRPr lang="en-US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05000" y="381000"/>
            <a:ext cx="6858000" cy="535464"/>
          </a:xfrm>
        </p:spPr>
        <p:txBody>
          <a:bodyPr/>
          <a:lstStyle/>
          <a:p>
            <a:pPr algn="l"/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Paul Gauguin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9" name="Picture 58" descr="File:Claude Monet 1899 Nadar crop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r="5265" b="33388"/>
          <a:stretch/>
        </p:blipFill>
        <p:spPr bwMode="auto">
          <a:xfrm>
            <a:off x="5562600" y="65566"/>
            <a:ext cx="228600" cy="23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54"/>
          <p:cNvSpPr>
            <a:spLocks noChangeArrowheads="1"/>
          </p:cNvSpPr>
          <p:nvPr/>
        </p:nvSpPr>
        <p:spPr bwMode="auto">
          <a:xfrm>
            <a:off x="5924550" y="76200"/>
            <a:ext cx="1466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Claude Monet</a:t>
            </a: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8" name="Picture 77">
            <a:hlinkClick r:id="" action="ppaction://noaction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5911" r="55290" b="41310"/>
          <a:stretch/>
        </p:blipFill>
        <p:spPr bwMode="auto">
          <a:xfrm>
            <a:off x="152400" y="2647950"/>
            <a:ext cx="1752600" cy="17145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2126852" y="2217738"/>
            <a:ext cx="8146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About Paul</a:t>
            </a:r>
            <a:endParaRPr lang="en-US" sz="900" b="1" dirty="0">
              <a:solidFill>
                <a:schemeClr val="bg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5200" y="2217738"/>
            <a:ext cx="510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900" dirty="0" smtClean="0">
                <a:latin typeface="Tahoma" pitchFamily="34" charset="0"/>
                <a:cs typeface="Tahoma" pitchFamily="34" charset="0"/>
              </a:rPr>
              <a:t>I started painting as a child in my free time. I was friends with Pablo Picasso and Paul Cézanne. I had a wonderful wife, Mette Sophie Gad, and had 5 children with her. I am a </a:t>
            </a:r>
            <a:r>
              <a:rPr lang="en-US" sz="900" dirty="0" smtClean="0"/>
              <a:t>French impressionist artist. I am an </a:t>
            </a:r>
            <a:r>
              <a:rPr lang="en-US" sz="900" dirty="0"/>
              <a:t>important figure in the Symbolist art movement of the early 1900s. </a:t>
            </a:r>
            <a:r>
              <a:rPr lang="en-US" sz="900" dirty="0" smtClean="0"/>
              <a:t>I use </a:t>
            </a:r>
            <a:r>
              <a:rPr lang="en-US" sz="900" dirty="0"/>
              <a:t>of bold colors, exaggerated body proportions and stark contrasts in his paintings </a:t>
            </a:r>
            <a:r>
              <a:rPr lang="en-US" sz="900" dirty="0" smtClean="0"/>
              <a:t>to set me apart from other artists. Helping </a:t>
            </a:r>
            <a:r>
              <a:rPr lang="en-US" sz="900" dirty="0"/>
              <a:t>to pave the way for the Primitivism art movement. </a:t>
            </a:r>
            <a:r>
              <a:rPr lang="en-US" sz="900" dirty="0" smtClean="0"/>
              <a:t>I often </a:t>
            </a:r>
            <a:r>
              <a:rPr lang="en-US" sz="900" dirty="0"/>
              <a:t>sought exotic environments, and spent time living and painting in Tahiti.</a:t>
            </a:r>
            <a:endParaRPr lang="en-US" sz="900" dirty="0">
              <a:solidFill>
                <a:srgbClr val="959EBD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200" y="3810000"/>
            <a:ext cx="5112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Tahoma" pitchFamily="34" charset="0"/>
                <a:cs typeface="Tahoma" pitchFamily="34" charset="0"/>
              </a:rPr>
              <a:t>“Civilization </a:t>
            </a:r>
            <a:r>
              <a:rPr lang="en-US" sz="1000" dirty="0">
                <a:latin typeface="Tahoma" pitchFamily="34" charset="0"/>
                <a:cs typeface="Tahoma" pitchFamily="34" charset="0"/>
              </a:rPr>
              <a:t>is what makes you sick</a:t>
            </a:r>
            <a:r>
              <a:rPr lang="en-US" sz="1000" dirty="0" smtClean="0">
                <a:latin typeface="Tahoma" pitchFamily="34" charset="0"/>
                <a:cs typeface="Tahoma" pitchFamily="34" charset="0"/>
              </a:rPr>
              <a:t>.” Paul Gauguin</a:t>
            </a:r>
            <a:endParaRPr lang="en-US" sz="1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505200" y="4602674"/>
            <a:ext cx="510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 dirty="0" err="1"/>
              <a:t>Gersh-Nesic</a:t>
            </a:r>
            <a:r>
              <a:rPr lang="en-US" sz="900" dirty="0"/>
              <a:t>, Beth. "Paul Gauguin Timeline." </a:t>
            </a:r>
            <a:r>
              <a:rPr lang="en-US" sz="900" i="1" dirty="0"/>
              <a:t>About Education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., n.d. Web. 18 June 2015. </a:t>
            </a:r>
            <a:endParaRPr lang="en-US" sz="900" dirty="0" smtClean="0"/>
          </a:p>
          <a:p>
            <a:pPr>
              <a:spcBef>
                <a:spcPts val="0"/>
              </a:spcBef>
            </a:pPr>
            <a:endParaRPr lang="en-US" sz="900" dirty="0"/>
          </a:p>
          <a:p>
            <a:pPr>
              <a:spcBef>
                <a:spcPts val="0"/>
              </a:spcBef>
            </a:pPr>
            <a:r>
              <a:rPr lang="en-US" sz="900" dirty="0" smtClean="0"/>
              <a:t>"</a:t>
            </a:r>
            <a:r>
              <a:rPr lang="en-US" sz="900" dirty="0"/>
              <a:t>Paul Gauguin." </a:t>
            </a:r>
            <a:r>
              <a:rPr lang="en-US" sz="900" i="1" dirty="0"/>
              <a:t>Bio</a:t>
            </a:r>
            <a:r>
              <a:rPr lang="en-US" sz="900" dirty="0"/>
              <a:t>. A&amp;E Television Networks, 2015. Web. 18 June 2015</a:t>
            </a:r>
            <a:r>
              <a:rPr lang="en-US" sz="900" dirty="0" smtClean="0"/>
              <a:t>.</a:t>
            </a:r>
          </a:p>
          <a:p>
            <a:pPr>
              <a:spcBef>
                <a:spcPts val="0"/>
              </a:spcBef>
            </a:pPr>
            <a:endParaRPr lang="en-US" sz="900" dirty="0"/>
          </a:p>
          <a:p>
            <a:pPr>
              <a:spcBef>
                <a:spcPts val="0"/>
              </a:spcBef>
            </a:pPr>
            <a:r>
              <a:rPr lang="en-US" sz="900" dirty="0"/>
              <a:t>"Paul Gauguin Biography." </a:t>
            </a:r>
            <a:r>
              <a:rPr lang="en-US" sz="900" i="1" dirty="0"/>
              <a:t>Paul Gauguin Biography</a:t>
            </a:r>
            <a:r>
              <a:rPr lang="en-US" sz="900" dirty="0"/>
              <a:t>. </a:t>
            </a:r>
            <a:r>
              <a:rPr lang="en-US" sz="900" dirty="0" err="1"/>
              <a:t>N.p</a:t>
            </a:r>
            <a:r>
              <a:rPr lang="en-US" sz="900" dirty="0"/>
              <a:t>., n.d. Web. 18 June 2015. </a:t>
            </a:r>
            <a:endParaRPr lang="en-US" sz="900" dirty="0" smtClean="0"/>
          </a:p>
          <a:p>
            <a:pPr>
              <a:spcBef>
                <a:spcPts val="0"/>
              </a:spcBef>
            </a:pPr>
            <a:endParaRPr lang="en-US" sz="900" dirty="0"/>
          </a:p>
          <a:p>
            <a:pPr>
              <a:spcBef>
                <a:spcPts val="0"/>
              </a:spcBef>
            </a:pPr>
            <a:endParaRPr lang="en-US" sz="900" dirty="0"/>
          </a:p>
          <a:p>
            <a:pPr>
              <a:spcBef>
                <a:spcPct val="50000"/>
              </a:spcBef>
            </a:pPr>
            <a:endParaRPr lang="en-US" sz="900" dirty="0"/>
          </a:p>
          <a:p>
            <a:pPr eaLnBrk="1" hangingPunct="1">
              <a:spcBef>
                <a:spcPct val="50000"/>
              </a:spcBef>
            </a:pPr>
            <a:endParaRPr lang="en-US" sz="900" dirty="0">
              <a:solidFill>
                <a:srgbClr val="959EBD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56029" y="-10085"/>
            <a:ext cx="9229725" cy="4718028"/>
            <a:chOff x="-76200" y="0"/>
            <a:chExt cx="9229725" cy="4718028"/>
          </a:xfrm>
        </p:grpSpPr>
        <p:grpSp>
          <p:nvGrpSpPr>
            <p:cNvPr id="5" name="Group 4"/>
            <p:cNvGrpSpPr/>
            <p:nvPr/>
          </p:nvGrpSpPr>
          <p:grpSpPr>
            <a:xfrm>
              <a:off x="-76200" y="0"/>
              <a:ext cx="9229725" cy="361950"/>
              <a:chOff x="-76200" y="0"/>
              <a:chExt cx="9229725" cy="361950"/>
            </a:xfrm>
          </p:grpSpPr>
          <p:pic>
            <p:nvPicPr>
              <p:cNvPr id="68" name="Picture 67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32" t="18487" r="31527" b="76469"/>
              <a:stretch/>
            </p:blipFill>
            <p:spPr bwMode="auto">
              <a:xfrm>
                <a:off x="5448300" y="0"/>
                <a:ext cx="1866899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6" name="Picture 65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630" t="18487" r="35561" b="76469"/>
              <a:stretch/>
            </p:blipFill>
            <p:spPr bwMode="auto">
              <a:xfrm>
                <a:off x="-76200" y="0"/>
                <a:ext cx="5638800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7" name="Picture 66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80" t="18487" r="3278" b="77310"/>
              <a:stretch/>
            </p:blipFill>
            <p:spPr bwMode="auto">
              <a:xfrm>
                <a:off x="7248525" y="0"/>
                <a:ext cx="1905000" cy="36195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79" name="Picture 78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44" t="58878" r="55290" b="31634"/>
            <a:stretch/>
          </p:blipFill>
          <p:spPr bwMode="auto">
            <a:xfrm>
              <a:off x="152400" y="2843530"/>
              <a:ext cx="1752600" cy="585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077" name="Text Box 36"/>
            <p:cNvSpPr txBox="1">
              <a:spLocks noChangeArrowheads="1"/>
            </p:cNvSpPr>
            <p:nvPr/>
          </p:nvSpPr>
          <p:spPr bwMode="auto">
            <a:xfrm>
              <a:off x="180976" y="3374231"/>
              <a:ext cx="1752600" cy="228600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900" b="1" dirty="0">
                  <a:latin typeface="Tahoma" pitchFamily="34" charset="0"/>
                  <a:cs typeface="Tahoma" pitchFamily="34" charset="0"/>
                </a:rPr>
                <a:t>Friends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126852" y="1970881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Basic Info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133600" y="3613721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Philosophy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26852" y="3810000"/>
              <a:ext cx="821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Favorite</a:t>
              </a:r>
            </a:p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Quotations</a:t>
              </a:r>
              <a:endParaRPr lang="en-US" sz="900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156111" y="4273974"/>
              <a:ext cx="6483748" cy="142876"/>
            </a:xfrm>
            <a:prstGeom prst="rect">
              <a:avLst/>
            </a:prstGeom>
            <a:solidFill>
              <a:srgbClr val="D8D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50" b="1" dirty="0" smtClean="0">
                  <a:solidFill>
                    <a:schemeClr val="tx1"/>
                  </a:solidFill>
                  <a:latin typeface="Tahoma" pitchFamily="34" charset="0"/>
                  <a:cs typeface="Tahoma" pitchFamily="34" charset="0"/>
                </a:rPr>
                <a:t>Resources</a:t>
              </a:r>
              <a:endParaRPr lang="en-US" sz="95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136377" y="4487196"/>
              <a:ext cx="6415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bg2">
                      <a:lumMod val="75000"/>
                    </a:schemeClr>
                  </a:solidFill>
                  <a:latin typeface="Tahoma" pitchFamily="34" charset="0"/>
                  <a:cs typeface="Tahoma" pitchFamily="34" charset="0"/>
                </a:rPr>
                <a:t>Sources</a:t>
              </a:r>
              <a:endParaRPr lang="en-US" sz="900" b="1" dirty="0">
                <a:solidFill>
                  <a:schemeClr val="bg2">
                    <a:lumMod val="75000"/>
                  </a:schemeClr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pic>
        <p:nvPicPr>
          <p:cNvPr id="39" name="Picture 58" descr="File:Claude Monet 1899 Nadar crop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r="5265" b="33388"/>
          <a:stretch/>
        </p:blipFill>
        <p:spPr bwMode="auto">
          <a:xfrm>
            <a:off x="5219700" y="86834"/>
            <a:ext cx="228600" cy="23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54"/>
          <p:cNvSpPr>
            <a:spLocks noChangeArrowheads="1"/>
          </p:cNvSpPr>
          <p:nvPr/>
        </p:nvSpPr>
        <p:spPr bwMode="auto">
          <a:xfrm>
            <a:off x="6019800" y="86834"/>
            <a:ext cx="1466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2" name="Picture 41">
            <a:hlinkClick r:id="rId7" action="ppaction://hlinksldjump"/>
          </p:cNvPr>
          <p:cNvPicPr/>
          <p:nvPr/>
        </p:nvPicPr>
        <p:blipFill rotWithShape="1">
          <a:blip r:embed="rId8"/>
          <a:srcRect l="1041" t="58101" r="81945" b="39121"/>
          <a:stretch/>
        </p:blipFill>
        <p:spPr bwMode="auto">
          <a:xfrm>
            <a:off x="192348" y="2209800"/>
            <a:ext cx="1657350" cy="2153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Picture 42">
            <a:hlinkClick r:id="rId9" action="ppaction://hlinksldjump"/>
          </p:cNvPr>
          <p:cNvPicPr/>
          <p:nvPr/>
        </p:nvPicPr>
        <p:blipFill rotWithShape="1">
          <a:blip r:embed="rId8"/>
          <a:srcRect l="455" t="60880" r="82037" b="35981"/>
          <a:stretch/>
        </p:blipFill>
        <p:spPr bwMode="auto">
          <a:xfrm>
            <a:off x="154817" y="2436606"/>
            <a:ext cx="1724025" cy="241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97" y="546655"/>
            <a:ext cx="1663145" cy="166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86400" y="76200"/>
            <a:ext cx="20194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Eugène</a:t>
            </a:r>
            <a:r>
              <a:rPr lang="en-US" sz="1100" dirty="0">
                <a:solidFill>
                  <a:schemeClr val="bg1"/>
                </a:solidFill>
              </a:rPr>
              <a:t> Henri Paul Gauguin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899" y="1146322"/>
            <a:ext cx="639901" cy="762796"/>
          </a:xfrm>
          <a:prstGeom prst="rect">
            <a:avLst/>
          </a:prstGeom>
        </p:spPr>
      </p:pic>
      <p:pic>
        <p:nvPicPr>
          <p:cNvPr id="10" name="Picture 9" descr="Still-life-with-fruit-bowl-and-lemons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6600" y="1172322"/>
            <a:ext cx="856971" cy="7326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2" y="3773821"/>
            <a:ext cx="632944" cy="63294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81" y="4555613"/>
            <a:ext cx="623562" cy="6235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097231"/>
            <a:ext cx="672207" cy="8077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791" y="1146322"/>
            <a:ext cx="874818" cy="729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382" y="1068151"/>
            <a:ext cx="596014" cy="8071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370" y="1098169"/>
            <a:ext cx="1201574" cy="751953"/>
          </a:xfrm>
          <a:prstGeom prst="rect">
            <a:avLst/>
          </a:prstGeom>
        </p:spPr>
      </p:pic>
      <p:pic>
        <p:nvPicPr>
          <p:cNvPr id="2050" name="Picture 2" descr="https://upload.wikimedia.org/wikipedia/en/thumb/e/ef/Pissarro-portrait.jpg/220px-Pissarro-portrait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30" y="5466293"/>
            <a:ext cx="578688" cy="77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0" name="Text Box 28"/>
          <p:cNvSpPr txBox="1">
            <a:spLocks noChangeArrowheads="1"/>
          </p:cNvSpPr>
          <p:nvPr/>
        </p:nvSpPr>
        <p:spPr bwMode="auto">
          <a:xfrm>
            <a:off x="2112963" y="16764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2075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" name="Rectangle 54"/>
          <p:cNvSpPr>
            <a:spLocks noChangeArrowheads="1"/>
          </p:cNvSpPr>
          <p:nvPr/>
        </p:nvSpPr>
        <p:spPr bwMode="auto">
          <a:xfrm>
            <a:off x="2590800" y="2438400"/>
            <a:ext cx="5867400" cy="540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 smtClean="0">
                <a:solidFill>
                  <a:srgbClr val="003399"/>
                </a:solidFill>
              </a:rPr>
              <a:t>Paul Gauguin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1851 the my family moves to Peru because of political tension in France. Our father/husband died on the trip.</a:t>
            </a:r>
          </a:p>
        </p:txBody>
      </p:sp>
      <p:sp>
        <p:nvSpPr>
          <p:cNvPr id="2084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086" name="Rectangle 67"/>
          <p:cNvSpPr>
            <a:spLocks noChangeArrowheads="1"/>
          </p:cNvSpPr>
          <p:nvPr/>
        </p:nvSpPr>
        <p:spPr bwMode="auto">
          <a:xfrm>
            <a:off x="2590800" y="3132137"/>
            <a:ext cx="58674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</a:rPr>
              <a:t>Paul </a:t>
            </a:r>
            <a:r>
              <a:rPr lang="en-US" sz="900" b="1" dirty="0" smtClean="0">
                <a:solidFill>
                  <a:srgbClr val="003399"/>
                </a:solidFill>
              </a:rPr>
              <a:t>Gauguin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In 1871 I moved back to France from Peru, and became a stockbroker.</a:t>
            </a:r>
            <a:endParaRPr lang="en-US" sz="900" dirty="0"/>
          </a:p>
        </p:txBody>
      </p:sp>
      <p:sp>
        <p:nvSpPr>
          <p:cNvPr id="2087" name="Rectangle 70"/>
          <p:cNvSpPr>
            <a:spLocks noChangeArrowheads="1"/>
          </p:cNvSpPr>
          <p:nvPr/>
        </p:nvSpPr>
        <p:spPr bwMode="auto">
          <a:xfrm>
            <a:off x="2590800" y="3834606"/>
            <a:ext cx="5867400" cy="50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</a:rPr>
              <a:t>Paul </a:t>
            </a:r>
            <a:r>
              <a:rPr lang="en-US" sz="900" b="1" dirty="0" smtClean="0">
                <a:solidFill>
                  <a:srgbClr val="003399"/>
                </a:solidFill>
              </a:rPr>
              <a:t>Gauguin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In 1873</a:t>
            </a:r>
            <a:r>
              <a:rPr lang="en-US" sz="900" dirty="0"/>
              <a:t>, </a:t>
            </a:r>
            <a:r>
              <a:rPr lang="en-US" sz="900" dirty="0" smtClean="0"/>
              <a:t>I </a:t>
            </a:r>
            <a:r>
              <a:rPr lang="en-US" sz="900" dirty="0"/>
              <a:t>married a Danish woman, Mette Sophie Gad. </a:t>
            </a:r>
            <a:r>
              <a:rPr lang="en-US" sz="900" dirty="0" smtClean="0"/>
              <a:t>We have five children together. 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2088" name="Rectangle 73"/>
          <p:cNvSpPr>
            <a:spLocks noChangeArrowheads="1"/>
          </p:cNvSpPr>
          <p:nvPr/>
        </p:nvSpPr>
        <p:spPr bwMode="auto">
          <a:xfrm>
            <a:off x="2630553" y="4518743"/>
            <a:ext cx="5715000" cy="48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00" dirty="0"/>
          </a:p>
        </p:txBody>
      </p:sp>
      <p:sp>
        <p:nvSpPr>
          <p:cNvPr id="2089" name="Rectangle 75"/>
          <p:cNvSpPr>
            <a:spLocks noChangeArrowheads="1"/>
          </p:cNvSpPr>
          <p:nvPr/>
        </p:nvSpPr>
        <p:spPr bwMode="auto">
          <a:xfrm>
            <a:off x="2590800" y="5181600"/>
            <a:ext cx="60579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</a:rPr>
              <a:t>Paul Gauguin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/>
              <a:t>In 1891, </a:t>
            </a:r>
            <a:r>
              <a:rPr lang="en-US" sz="900" dirty="0" smtClean="0"/>
              <a:t>I being frustrated </a:t>
            </a:r>
            <a:r>
              <a:rPr lang="en-US" sz="900" dirty="0"/>
              <a:t>by lack of recognition at home and financially destitute, sailed to the tropics to escape European civilization and "everything that is artificial and conventional." (Before this </a:t>
            </a:r>
            <a:r>
              <a:rPr lang="en-US" sz="900" dirty="0" smtClean="0"/>
              <a:t>I had </a:t>
            </a:r>
            <a:r>
              <a:rPr lang="en-US" sz="900" dirty="0"/>
              <a:t>made several attempts to find a tropical paradise where he could 'live on fish and fruit' and paint in his increasingly primitive style, including short stays in Martinique and as a </a:t>
            </a:r>
            <a:r>
              <a:rPr lang="en-US" sz="900" dirty="0" smtClean="0"/>
              <a:t>laborer </a:t>
            </a:r>
            <a:r>
              <a:rPr lang="en-US" sz="900" dirty="0"/>
              <a:t>on the Panama Canal construction, however he was dismissed from his job after only two weeks). </a:t>
            </a:r>
          </a:p>
        </p:txBody>
      </p:sp>
      <p:sp>
        <p:nvSpPr>
          <p:cNvPr id="2090" name="Rectangle 77"/>
          <p:cNvSpPr>
            <a:spLocks noChangeArrowheads="1"/>
          </p:cNvSpPr>
          <p:nvPr/>
        </p:nvSpPr>
        <p:spPr bwMode="auto">
          <a:xfrm>
            <a:off x="2590800" y="5867399"/>
            <a:ext cx="5867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62" name="Rectangle 70"/>
          <p:cNvSpPr>
            <a:spLocks noChangeArrowheads="1"/>
          </p:cNvSpPr>
          <p:nvPr/>
        </p:nvSpPr>
        <p:spPr bwMode="auto">
          <a:xfrm>
            <a:off x="108742" y="3647427"/>
            <a:ext cx="1868487" cy="113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2057400" y="851854"/>
            <a:ext cx="6591300" cy="531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Didn’t go to art school* Lives in </a:t>
            </a:r>
            <a:r>
              <a:rPr lang="en-US" sz="900" dirty="0">
                <a:solidFill>
                  <a:srgbClr val="003399"/>
                </a:solidFill>
              </a:rPr>
              <a:t>France 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* Married * Born on June 7, 1848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05000" y="381000"/>
            <a:ext cx="6858000" cy="470854"/>
          </a:xfrm>
        </p:spPr>
        <p:txBody>
          <a:bodyPr/>
          <a:lstStyle/>
          <a:p>
            <a:pPr algn="l"/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Paul Gauguin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0" name="Rectangle 54"/>
          <p:cNvSpPr>
            <a:spLocks noChangeArrowheads="1"/>
          </p:cNvSpPr>
          <p:nvPr/>
        </p:nvSpPr>
        <p:spPr bwMode="auto">
          <a:xfrm>
            <a:off x="5924550" y="76200"/>
            <a:ext cx="1466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Claude Monet</a:t>
            </a:r>
            <a:endParaRPr lang="en-US" sz="10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0" name="Picture 49">
            <a:hlinkClick r:id="" action="ppaction://noaction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5911" r="55290" b="41310"/>
          <a:stretch/>
        </p:blipFill>
        <p:spPr bwMode="auto">
          <a:xfrm>
            <a:off x="152400" y="2667000"/>
            <a:ext cx="1752600" cy="17145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2" name="Text Box 39"/>
          <p:cNvSpPr txBox="1">
            <a:spLocks noChangeArrowheads="1"/>
          </p:cNvSpPr>
          <p:nvPr/>
        </p:nvSpPr>
        <p:spPr bwMode="auto">
          <a:xfrm>
            <a:off x="966859" y="3791141"/>
            <a:ext cx="10850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/>
              <a:t>Pablo Picasso</a:t>
            </a:r>
            <a:endParaRPr lang="en-US" sz="800" dirty="0"/>
          </a:p>
        </p:txBody>
      </p:sp>
      <p:sp>
        <p:nvSpPr>
          <p:cNvPr id="53" name="Text Box 50"/>
          <p:cNvSpPr txBox="1">
            <a:spLocks noChangeArrowheads="1"/>
          </p:cNvSpPr>
          <p:nvPr/>
        </p:nvSpPr>
        <p:spPr bwMode="auto">
          <a:xfrm>
            <a:off x="1009922" y="4777743"/>
            <a:ext cx="139331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800" dirty="0"/>
              <a:t>Paul Cézanne </a:t>
            </a:r>
          </a:p>
        </p:txBody>
      </p:sp>
      <p:sp>
        <p:nvSpPr>
          <p:cNvPr id="54" name="Text Box 53"/>
          <p:cNvSpPr txBox="1">
            <a:spLocks noChangeArrowheads="1"/>
          </p:cNvSpPr>
          <p:nvPr/>
        </p:nvSpPr>
        <p:spPr bwMode="auto">
          <a:xfrm>
            <a:off x="966859" y="5841496"/>
            <a:ext cx="14239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800" dirty="0" smtClean="0"/>
              <a:t>Camille Pissarro</a:t>
            </a:r>
            <a:endParaRPr lang="en-US" sz="800" b="1" dirty="0"/>
          </a:p>
        </p:txBody>
      </p:sp>
      <p:pic>
        <p:nvPicPr>
          <p:cNvPr id="46" name="Picture 45">
            <a:hlinkClick r:id="rId4" action="ppaction://hlinksldjump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49389" r="55290" b="46752"/>
          <a:stretch/>
        </p:blipFill>
        <p:spPr bwMode="auto">
          <a:xfrm>
            <a:off x="122238" y="2209800"/>
            <a:ext cx="1775369" cy="27622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7" name="Picture 46">
            <a:hlinkClick r:id="rId5" action="ppaction://hlinksldjump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4" t="53313" r="55290" b="43754"/>
          <a:stretch/>
        </p:blipFill>
        <p:spPr bwMode="auto">
          <a:xfrm>
            <a:off x="152400" y="2486025"/>
            <a:ext cx="1752600" cy="18097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30553" y="4568518"/>
            <a:ext cx="5065647" cy="493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b="1" dirty="0">
                <a:solidFill>
                  <a:srgbClr val="003399"/>
                </a:solidFill>
              </a:rPr>
              <a:t>Paul Gauguin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In </a:t>
            </a:r>
            <a:r>
              <a:rPr lang="en-US" sz="900" dirty="0"/>
              <a:t>1888 I</a:t>
            </a:r>
            <a:r>
              <a:rPr lang="en-US" sz="900" dirty="0" smtClean="0"/>
              <a:t> </a:t>
            </a:r>
            <a:r>
              <a:rPr lang="en-US" sz="900" dirty="0"/>
              <a:t>spent nine weeks painting in Arles, </a:t>
            </a:r>
            <a:r>
              <a:rPr lang="en-US" sz="900" dirty="0" smtClean="0"/>
              <a:t>I </a:t>
            </a:r>
            <a:r>
              <a:rPr lang="en-US" sz="900" dirty="0"/>
              <a:t>experienced bouts of depression and at one time attempted suicide.</a:t>
            </a:r>
            <a:endParaRPr lang="en-US" sz="900" b="1" dirty="0">
              <a:solidFill>
                <a:srgbClr val="00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4" y="4495800"/>
            <a:ext cx="822615" cy="822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69" y="3547484"/>
            <a:ext cx="702758" cy="70275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898" y="1146322"/>
            <a:ext cx="639901" cy="762796"/>
          </a:xfrm>
          <a:prstGeom prst="rect">
            <a:avLst/>
          </a:prstGeom>
        </p:spPr>
      </p:pic>
      <p:pic>
        <p:nvPicPr>
          <p:cNvPr id="38" name="Picture 37" descr="Still-life-with-fruit-bowl-and-lemons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76599" y="1172322"/>
            <a:ext cx="856971" cy="73267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097231"/>
            <a:ext cx="672207" cy="80776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0" y="1146322"/>
            <a:ext cx="874818" cy="72901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068151"/>
            <a:ext cx="596014" cy="80718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086624"/>
            <a:ext cx="1201574" cy="751953"/>
          </a:xfrm>
          <a:prstGeom prst="rect">
            <a:avLst/>
          </a:prstGeom>
        </p:spPr>
      </p:pic>
      <p:pic>
        <p:nvPicPr>
          <p:cNvPr id="1026" name="Picture 2" descr="https://upload.wikimedia.org/wikipedia/en/thumb/e/ef/Pissarro-portrait.jpg/220px-Pissarro-portrai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" y="5702032"/>
            <a:ext cx="593260" cy="79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9" y="320364"/>
            <a:ext cx="1663145" cy="166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916" y="3155228"/>
            <a:ext cx="536451" cy="536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662" y="4630896"/>
            <a:ext cx="530008" cy="53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87630"/>
            <a:ext cx="528962" cy="52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546" y="5311488"/>
            <a:ext cx="530007" cy="53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916" y="2438400"/>
            <a:ext cx="538415" cy="538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91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99"/>
      </a:hlink>
      <a:folHlink>
        <a:srgbClr val="00339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</TotalTime>
  <Words>427</Words>
  <Application>Microsoft Office PowerPoint</Application>
  <PresentationFormat>On-screen Show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SPS</cp:lastModifiedBy>
  <cp:revision>93</cp:revision>
  <cp:lastPrinted>2015-03-30T14:45:46Z</cp:lastPrinted>
  <dcterms:created xsi:type="dcterms:W3CDTF">2009-03-30T18:09:43Z</dcterms:created>
  <dcterms:modified xsi:type="dcterms:W3CDTF">2015-07-07T16:49:26Z</dcterms:modified>
</cp:coreProperties>
</file>