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9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DFEA"/>
    <a:srgbClr val="C3CDDF"/>
    <a:srgbClr val="003399"/>
    <a:srgbClr val="DCE1E8"/>
    <a:srgbClr val="DEE0E6"/>
    <a:srgbClr val="D6DFE0"/>
    <a:srgbClr val="3333FF"/>
    <a:srgbClr val="CBCFDF"/>
    <a:srgbClr val="343434"/>
    <a:srgbClr val="5656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61" autoAdjust="0"/>
    <p:restoredTop sz="94660"/>
  </p:normalViewPr>
  <p:slideViewPr>
    <p:cSldViewPr>
      <p:cViewPr>
        <p:scale>
          <a:sx n="103" d="100"/>
          <a:sy n="103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D56FD28-E578-43B9-894B-ED60CED40C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753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D9E617D-6655-4D91-8880-6E1269B45F9A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54617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D9E617D-6655-4D91-8880-6E1269B45F9A}" type="slidenum">
              <a:rPr lang="en-US" smtClean="0"/>
              <a:pPr eaLnBrk="1" hangingPunct="1"/>
              <a:t>2</a:t>
            </a:fld>
            <a:endParaRPr lang="en-US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16886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2BAB3-8F2E-41F9-99B8-DADEDBF0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133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CE536-B154-4C64-B4DA-6E0F4C5684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708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21751-52A5-478A-9481-D73B5E5145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743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851D6-0CDA-4794-B508-AA96038B41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8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20676-48F5-471D-9206-EB38778C6E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788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2A5EF-4183-4303-9C03-CA4F9E10B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411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883E0-060A-4313-A435-EDB4BA17E1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256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7ADE6-B7F2-4C33-BD89-9159A0CFF3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797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514DF-D853-4243-BBD3-153DBFD8DE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86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BBBB0-F2E5-48E7-81BA-91278D6A6B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748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CC1FE-73BA-45F1-8566-C82B39847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43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F647CA6-4394-4FF6-BEBF-CE81CFBEEB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8.jpeg"/><Relationship Id="rId18" Type="http://schemas.openxmlformats.org/officeDocument/2006/relationships/image" Target="../media/image13.jpg"/><Relationship Id="rId3" Type="http://schemas.openxmlformats.org/officeDocument/2006/relationships/hyperlink" Target="http://upload.wikimedia.org/wikipedia/commons/a/a4/Claude_Monet_1899_Nadar_crop.jpg" TargetMode="External"/><Relationship Id="rId7" Type="http://schemas.openxmlformats.org/officeDocument/2006/relationships/slide" Target="slide2.xml"/><Relationship Id="rId12" Type="http://schemas.openxmlformats.org/officeDocument/2006/relationships/image" Target="../media/image7.jpeg"/><Relationship Id="rId1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6.jpeg"/><Relationship Id="rId5" Type="http://schemas.openxmlformats.org/officeDocument/2006/relationships/image" Target="../media/image2.png"/><Relationship Id="rId15" Type="http://schemas.openxmlformats.org/officeDocument/2006/relationships/image" Target="../media/image10.jpeg"/><Relationship Id="rId10" Type="http://schemas.openxmlformats.org/officeDocument/2006/relationships/image" Target="../media/image5.jpg"/><Relationship Id="rId4" Type="http://schemas.openxmlformats.org/officeDocument/2006/relationships/image" Target="../media/image1.jpeg"/><Relationship Id="rId9" Type="http://schemas.openxmlformats.org/officeDocument/2006/relationships/slide" Target="slide1.xml"/><Relationship Id="rId1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13" Type="http://schemas.openxmlformats.org/officeDocument/2006/relationships/image" Target="../media/image20.png"/><Relationship Id="rId18" Type="http://schemas.openxmlformats.org/officeDocument/2006/relationships/image" Target="../media/image24.jpeg"/><Relationship Id="rId3" Type="http://schemas.openxmlformats.org/officeDocument/2006/relationships/image" Target="../media/image2.png"/><Relationship Id="rId7" Type="http://schemas.openxmlformats.org/officeDocument/2006/relationships/image" Target="../media/image15.jpeg"/><Relationship Id="rId12" Type="http://schemas.openxmlformats.org/officeDocument/2006/relationships/image" Target="../media/image19.jpeg"/><Relationship Id="rId17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18.jpeg"/><Relationship Id="rId5" Type="http://schemas.openxmlformats.org/officeDocument/2006/relationships/slide" Target="slide1.xml"/><Relationship Id="rId15" Type="http://schemas.openxmlformats.org/officeDocument/2006/relationships/image" Target="../media/image21.jpeg"/><Relationship Id="rId10" Type="http://schemas.openxmlformats.org/officeDocument/2006/relationships/image" Target="../media/image17.jpeg"/><Relationship Id="rId19" Type="http://schemas.openxmlformats.org/officeDocument/2006/relationships/image" Target="../media/image25.jpeg"/><Relationship Id="rId4" Type="http://schemas.openxmlformats.org/officeDocument/2006/relationships/slide" Target="slide2.xml"/><Relationship Id="rId9" Type="http://schemas.openxmlformats.org/officeDocument/2006/relationships/image" Target="../media/image16.jpeg"/><Relationship Id="rId1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0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/>
          </a:p>
        </p:txBody>
      </p:sp>
      <p:sp>
        <p:nvSpPr>
          <p:cNvPr id="2071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200"/>
          </a:p>
        </p:txBody>
      </p:sp>
      <p:sp>
        <p:nvSpPr>
          <p:cNvPr id="2078" name="Text Box 39"/>
          <p:cNvSpPr txBox="1">
            <a:spLocks noChangeArrowheads="1"/>
          </p:cNvSpPr>
          <p:nvPr/>
        </p:nvSpPr>
        <p:spPr bwMode="auto">
          <a:xfrm>
            <a:off x="829370" y="3767902"/>
            <a:ext cx="108505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800" b="1" dirty="0" smtClean="0"/>
              <a:t>Diego Velasquez</a:t>
            </a:r>
            <a:endParaRPr lang="en-US" sz="800" b="1" dirty="0"/>
          </a:p>
        </p:txBody>
      </p:sp>
      <p:sp>
        <p:nvSpPr>
          <p:cNvPr id="2081" name="Text Box 50"/>
          <p:cNvSpPr txBox="1">
            <a:spLocks noChangeArrowheads="1"/>
          </p:cNvSpPr>
          <p:nvPr/>
        </p:nvSpPr>
        <p:spPr bwMode="auto">
          <a:xfrm>
            <a:off x="781843" y="4564140"/>
            <a:ext cx="139331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800" b="1" dirty="0" smtClean="0"/>
              <a:t>El Greco</a:t>
            </a:r>
            <a:endParaRPr lang="en-US" sz="800" b="1" dirty="0"/>
          </a:p>
        </p:txBody>
      </p:sp>
      <p:sp>
        <p:nvSpPr>
          <p:cNvPr id="2082" name="Text Box 53"/>
          <p:cNvSpPr txBox="1">
            <a:spLocks noChangeArrowheads="1"/>
          </p:cNvSpPr>
          <p:nvPr/>
        </p:nvSpPr>
        <p:spPr bwMode="auto">
          <a:xfrm>
            <a:off x="810418" y="5358571"/>
            <a:ext cx="14239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800" dirty="0"/>
              <a:t>Juan </a:t>
            </a:r>
            <a:r>
              <a:rPr lang="en-US" sz="800" dirty="0" err="1"/>
              <a:t>Carreño</a:t>
            </a:r>
            <a:r>
              <a:rPr lang="en-US" sz="800" dirty="0"/>
              <a:t> de Miranda</a:t>
            </a:r>
            <a:endParaRPr lang="en-US" sz="800" b="1" dirty="0"/>
          </a:p>
        </p:txBody>
      </p:sp>
      <p:sp>
        <p:nvSpPr>
          <p:cNvPr id="63" name="Rectangle 54"/>
          <p:cNvSpPr>
            <a:spLocks noChangeArrowheads="1"/>
          </p:cNvSpPr>
          <p:nvPr/>
        </p:nvSpPr>
        <p:spPr bwMode="auto">
          <a:xfrm>
            <a:off x="2095500" y="916464"/>
            <a:ext cx="6591300" cy="531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 smtClean="0">
                <a:solidFill>
                  <a:schemeClr val="bg2">
                    <a:lumMod val="75000"/>
                  </a:schemeClr>
                </a:solidFill>
              </a:rPr>
              <a:t>Studied Art at </a:t>
            </a:r>
            <a:r>
              <a:rPr lang="en-US" sz="900" dirty="0" smtClean="0">
                <a:solidFill>
                  <a:srgbClr val="003399"/>
                </a:solidFill>
              </a:rPr>
              <a:t>The studio of Velasquez </a:t>
            </a:r>
            <a:r>
              <a:rPr lang="en-US" sz="900" dirty="0" smtClean="0">
                <a:solidFill>
                  <a:schemeClr val="bg2">
                    <a:lumMod val="75000"/>
                  </a:schemeClr>
                </a:solidFill>
              </a:rPr>
              <a:t>* Lives in Province of </a:t>
            </a:r>
            <a:r>
              <a:rPr lang="en-US" sz="900" dirty="0" smtClean="0">
                <a:solidFill>
                  <a:srgbClr val="003399"/>
                </a:solidFill>
              </a:rPr>
              <a:t>Cuenca, Spain</a:t>
            </a:r>
            <a:r>
              <a:rPr lang="en-US" sz="900" dirty="0" smtClean="0">
                <a:solidFill>
                  <a:schemeClr val="bg2">
                    <a:lumMod val="75000"/>
                  </a:schemeClr>
                </a:solidFill>
              </a:rPr>
              <a:t>* Married * Born in 1612</a:t>
            </a:r>
            <a:endParaRPr lang="en-US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905000" y="370955"/>
            <a:ext cx="6858000" cy="535464"/>
          </a:xfrm>
        </p:spPr>
        <p:txBody>
          <a:bodyPr/>
          <a:lstStyle/>
          <a:p>
            <a:pPr algn="l"/>
            <a:r>
              <a:rPr lang="en-US" sz="2400" b="1" dirty="0" smtClean="0">
                <a:latin typeface="Tahoma" pitchFamily="34" charset="0"/>
                <a:cs typeface="Tahoma" pitchFamily="34" charset="0"/>
              </a:rPr>
              <a:t>Juan Bautista Martinez de </a:t>
            </a:r>
            <a:r>
              <a:rPr lang="en-US" sz="2400" b="1" dirty="0" err="1" smtClean="0">
                <a:latin typeface="Tahoma" pitchFamily="34" charset="0"/>
                <a:cs typeface="Tahoma" pitchFamily="34" charset="0"/>
              </a:rPr>
              <a:t>Mazo</a:t>
            </a:r>
            <a:endParaRPr lang="en-US" sz="2400" b="1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9" name="Picture 58" descr="File:Claude Monet 1899 Nadar crop.jp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8" r="5265" b="33388"/>
          <a:stretch/>
        </p:blipFill>
        <p:spPr bwMode="auto">
          <a:xfrm>
            <a:off x="5562600" y="65566"/>
            <a:ext cx="228600" cy="23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Rectangle 54"/>
          <p:cNvSpPr>
            <a:spLocks noChangeArrowheads="1"/>
          </p:cNvSpPr>
          <p:nvPr/>
        </p:nvSpPr>
        <p:spPr bwMode="auto">
          <a:xfrm>
            <a:off x="5924550" y="76200"/>
            <a:ext cx="14668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0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Claude Monet</a:t>
            </a:r>
            <a:endParaRPr lang="en-US" sz="1000" b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78" name="Picture 77">
            <a:hlinkClick r:id="" action="ppaction://noaction"/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44" t="55911" r="55290" b="41310"/>
          <a:stretch/>
        </p:blipFill>
        <p:spPr bwMode="auto">
          <a:xfrm>
            <a:off x="152400" y="2647950"/>
            <a:ext cx="1752600" cy="171450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5" name="TextBox 54"/>
          <p:cNvSpPr txBox="1"/>
          <p:nvPr/>
        </p:nvSpPr>
        <p:spPr>
          <a:xfrm>
            <a:off x="2126852" y="2217738"/>
            <a:ext cx="83548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About Juan</a:t>
            </a:r>
            <a:endParaRPr lang="en-US" sz="900" b="1" dirty="0">
              <a:solidFill>
                <a:schemeClr val="bg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34459" y="2179638"/>
            <a:ext cx="510540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dirty="0" smtClean="0">
                <a:latin typeface="Tahoma" pitchFamily="34" charset="0"/>
                <a:cs typeface="Tahoma" pitchFamily="34" charset="0"/>
              </a:rPr>
              <a:t>My name is </a:t>
            </a:r>
            <a:r>
              <a:rPr lang="en-US" sz="900" dirty="0">
                <a:latin typeface="Tahoma" pitchFamily="34" charset="0"/>
                <a:cs typeface="Tahoma" pitchFamily="34" charset="0"/>
              </a:rPr>
              <a:t>Juan Bautista Martinez de </a:t>
            </a:r>
            <a:r>
              <a:rPr lang="en-US" sz="900" dirty="0" err="1" smtClean="0">
                <a:latin typeface="Tahoma" pitchFamily="34" charset="0"/>
                <a:cs typeface="Tahoma" pitchFamily="34" charset="0"/>
              </a:rPr>
              <a:t>Mazo</a:t>
            </a:r>
            <a:r>
              <a:rPr lang="en-US" sz="900" dirty="0" smtClean="0">
                <a:latin typeface="Tahoma" pitchFamily="34" charset="0"/>
                <a:cs typeface="Tahoma" pitchFamily="34" charset="0"/>
              </a:rPr>
              <a:t>. I am an artist that specializes in realism. I was taught by another great artist by the name of  Diego Velasquez. One of my famous paintings is called </a:t>
            </a:r>
            <a:r>
              <a:rPr lang="en-US" sz="900" dirty="0" err="1"/>
              <a:t>María</a:t>
            </a:r>
            <a:r>
              <a:rPr lang="en-US" sz="900" dirty="0"/>
              <a:t> Teresa </a:t>
            </a:r>
            <a:r>
              <a:rPr lang="en-US" sz="900" dirty="0" smtClean="0"/>
              <a:t>, </a:t>
            </a:r>
            <a:r>
              <a:rPr lang="en-US" sz="900" dirty="0" err="1" smtClean="0"/>
              <a:t>Infanta</a:t>
            </a:r>
            <a:r>
              <a:rPr lang="en-US" sz="900" dirty="0" smtClean="0"/>
              <a:t> of Spain. I also did some paintings of the Royal court.</a:t>
            </a:r>
            <a:endParaRPr lang="en-US" sz="900" dirty="0">
              <a:latin typeface="Tahoma" pitchFamily="34" charset="0"/>
              <a:cs typeface="Tahoma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900" dirty="0" smtClean="0">
                <a:latin typeface="Tahoma" pitchFamily="34" charset="0"/>
                <a:cs typeface="Tahoma" pitchFamily="34" charset="0"/>
              </a:rPr>
              <a:t> </a:t>
            </a:r>
            <a:endParaRPr lang="en-US" sz="900" dirty="0">
              <a:solidFill>
                <a:srgbClr val="959EBD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05200" y="3810000"/>
            <a:ext cx="51121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Tahoma" pitchFamily="34" charset="0"/>
                <a:cs typeface="Tahoma" pitchFamily="34" charset="0"/>
              </a:rPr>
              <a:t>“I think the best piece of art I ever made was </a:t>
            </a:r>
            <a:r>
              <a:rPr lang="en-US" sz="1000" dirty="0" err="1"/>
              <a:t>María</a:t>
            </a:r>
            <a:r>
              <a:rPr lang="en-US" sz="1000" dirty="0"/>
              <a:t> </a:t>
            </a:r>
            <a:r>
              <a:rPr lang="en-US" sz="1000" dirty="0" smtClean="0"/>
              <a:t>Teresa, </a:t>
            </a:r>
            <a:r>
              <a:rPr lang="en-US" sz="1000" dirty="0" err="1" smtClean="0"/>
              <a:t>Infanta</a:t>
            </a:r>
            <a:r>
              <a:rPr lang="en-US" sz="1000" dirty="0" smtClean="0"/>
              <a:t> </a:t>
            </a:r>
            <a:r>
              <a:rPr lang="en-US" sz="1000" dirty="0"/>
              <a:t>of </a:t>
            </a:r>
            <a:r>
              <a:rPr lang="en-US" sz="1000" dirty="0" smtClean="0"/>
              <a:t>Spain</a:t>
            </a:r>
            <a:r>
              <a:rPr lang="en-US" sz="1000" dirty="0" smtClean="0">
                <a:latin typeface="Tahoma" pitchFamily="34" charset="0"/>
                <a:cs typeface="Tahoma" pitchFamily="34" charset="0"/>
              </a:rPr>
              <a:t>.” - Juan Bautista Martinez de </a:t>
            </a:r>
            <a:r>
              <a:rPr lang="en-US" sz="1000" dirty="0" err="1" smtClean="0">
                <a:latin typeface="Tahoma" pitchFamily="34" charset="0"/>
                <a:cs typeface="Tahoma" pitchFamily="34" charset="0"/>
              </a:rPr>
              <a:t>Mazo</a:t>
            </a:r>
            <a:endParaRPr lang="en-US" sz="1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3505200" y="4602674"/>
            <a:ext cx="5105400" cy="1815882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spcBef>
                <a:spcPts val="0"/>
              </a:spcBef>
            </a:pPr>
            <a:r>
              <a:rPr lang="en-US" sz="1000" dirty="0">
                <a:latin typeface="Tahoma" charset="0"/>
                <a:ea typeface="Tahoma" charset="0"/>
                <a:cs typeface="Tahoma" charset="0"/>
              </a:rPr>
              <a:t>"</a:t>
            </a:r>
            <a:r>
              <a:rPr lang="es-ES" sz="1000" dirty="0">
                <a:latin typeface="Tahoma" charset="0"/>
                <a:ea typeface="Tahoma" charset="0"/>
                <a:cs typeface="Tahoma" charset="0"/>
              </a:rPr>
              <a:t>Juan Bautista Martínez Del Mazo</a:t>
            </a:r>
            <a:r>
              <a:rPr lang="en-US" sz="1000" dirty="0">
                <a:latin typeface="Tahoma" charset="0"/>
                <a:ea typeface="Tahoma" charset="0"/>
                <a:cs typeface="Tahoma" charset="0"/>
              </a:rPr>
              <a:t>." </a:t>
            </a:r>
            <a:r>
              <a:rPr lang="es-ES" sz="1000" i="1" dirty="0">
                <a:latin typeface="Tahoma" charset="0"/>
                <a:ea typeface="Tahoma" charset="0"/>
                <a:cs typeface="Tahoma" charset="0"/>
              </a:rPr>
              <a:t>Juan Bautista Martínez Del Mazo</a:t>
            </a:r>
            <a:r>
              <a:rPr lang="en-US" sz="1000" dirty="0">
                <a:latin typeface="Tahoma" charset="0"/>
                <a:ea typeface="Tahoma" charset="0"/>
                <a:cs typeface="Tahoma" charset="0"/>
              </a:rPr>
              <a:t>. N.p., n.d. Web. 16 June 2015.</a:t>
            </a:r>
          </a:p>
          <a:p>
            <a:pPr>
              <a:spcBef>
                <a:spcPts val="0"/>
              </a:spcBef>
            </a:pPr>
            <a:endParaRPr lang="en-US" sz="1000" dirty="0">
              <a:latin typeface="Tahoma" pitchFamily="34" charset="0"/>
              <a:cs typeface="Tahoma" pitchFamily="34" charset="0"/>
            </a:endParaRPr>
          </a:p>
          <a:p>
            <a:pPr>
              <a:spcBef>
                <a:spcPts val="0"/>
              </a:spcBef>
            </a:pPr>
            <a:r>
              <a:rPr lang="en-US" sz="1000" i="1" dirty="0">
                <a:latin typeface="Tahoma" charset="0"/>
                <a:ea typeface="Tahoma" charset="0"/>
                <a:cs typeface="Tahoma" charset="0"/>
              </a:rPr>
              <a:t>BBC News</a:t>
            </a:r>
            <a:r>
              <a:rPr lang="en-US" sz="1000" dirty="0">
                <a:latin typeface="Tahoma" charset="0"/>
                <a:ea typeface="Tahoma" charset="0"/>
                <a:cs typeface="Tahoma" charset="0"/>
              </a:rPr>
              <a:t>. BBC, n.d. Web. 16 June 2015. </a:t>
            </a:r>
          </a:p>
          <a:p>
            <a:pPr>
              <a:spcBef>
                <a:spcPct val="50000"/>
              </a:spcBef>
            </a:pPr>
            <a:endParaRPr lang="en-US" sz="900" dirty="0"/>
          </a:p>
          <a:p>
            <a:pPr eaLnBrk="1" hangingPunct="1">
              <a:spcBef>
                <a:spcPct val="50000"/>
              </a:spcBef>
            </a:pPr>
            <a:r>
              <a:rPr lang="en-US" sz="1000" i="1" dirty="0">
                <a:solidFill>
                  <a:srgbClr val="959EBD"/>
                </a:solidFill>
                <a:latin typeface="Tahoma" charset="0"/>
                <a:ea typeface="Tahoma" charset="0"/>
                <a:cs typeface="Tahoma" charset="0"/>
              </a:rPr>
              <a:t>"Google Images." Google Images</a:t>
            </a:r>
            <a:r>
              <a:rPr lang="en-US" sz="1000" dirty="0">
                <a:solidFill>
                  <a:srgbClr val="959EBD"/>
                </a:solidFill>
                <a:latin typeface="Tahoma" charset="0"/>
                <a:ea typeface="Tahoma" charset="0"/>
                <a:cs typeface="Tahoma" charset="0"/>
              </a:rPr>
              <a:t>. N.p., n.d. Web. 17 June 2015.                                                   </a:t>
            </a:r>
          </a:p>
          <a:p>
            <a:pPr eaLnBrk="1" hangingPunct="1">
              <a:spcBef>
                <a:spcPct val="50000"/>
              </a:spcBef>
            </a:pPr>
            <a:endParaRPr lang="en-US" sz="900" dirty="0">
              <a:solidFill>
                <a:srgbClr val="959EBD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en-US" sz="1000" dirty="0">
              <a:solidFill>
                <a:srgbClr val="000000"/>
              </a:solidFill>
              <a:latin typeface="Tahoma" pitchFamily="34" charset="0"/>
              <a:ea typeface="Tahoma"/>
              <a:cs typeface="Tahoma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en-US" sz="1000" dirty="0">
              <a:solidFill>
                <a:srgbClr val="000000"/>
              </a:solidFill>
              <a:latin typeface="Tahoma" pitchFamily="34" charset="0"/>
              <a:ea typeface="Tahoma"/>
              <a:cs typeface="Tahoma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-76200" y="0"/>
            <a:ext cx="9229725" cy="4718028"/>
            <a:chOff x="-76200" y="0"/>
            <a:chExt cx="9229725" cy="4718028"/>
          </a:xfrm>
        </p:grpSpPr>
        <p:grpSp>
          <p:nvGrpSpPr>
            <p:cNvPr id="5" name="Group 4"/>
            <p:cNvGrpSpPr/>
            <p:nvPr/>
          </p:nvGrpSpPr>
          <p:grpSpPr>
            <a:xfrm>
              <a:off x="-76200" y="0"/>
              <a:ext cx="9229725" cy="361950"/>
              <a:chOff x="-76200" y="0"/>
              <a:chExt cx="9229725" cy="361950"/>
            </a:xfrm>
          </p:grpSpPr>
          <p:pic>
            <p:nvPicPr>
              <p:cNvPr id="68" name="Picture 67"/>
              <p:cNvPicPr/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332" t="18487" r="31527" b="76469"/>
              <a:stretch/>
            </p:blipFill>
            <p:spPr bwMode="auto">
              <a:xfrm>
                <a:off x="5448300" y="0"/>
                <a:ext cx="1866899" cy="36195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66" name="Picture 65"/>
              <p:cNvPicPr/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630" t="18487" r="35561" b="76469"/>
              <a:stretch/>
            </p:blipFill>
            <p:spPr bwMode="auto">
              <a:xfrm>
                <a:off x="-76200" y="0"/>
                <a:ext cx="5638800" cy="36195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67" name="Picture 66"/>
              <p:cNvPicPr/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0580" t="18487" r="3278" b="77310"/>
              <a:stretch/>
            </p:blipFill>
            <p:spPr bwMode="auto">
              <a:xfrm>
                <a:off x="7248525" y="0"/>
                <a:ext cx="1905000" cy="36195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pic>
          <p:nvPicPr>
            <p:cNvPr id="79" name="Picture 78"/>
            <p:cNvPicPr/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844" t="58878" r="55290" b="31634"/>
            <a:stretch/>
          </p:blipFill>
          <p:spPr bwMode="auto">
            <a:xfrm>
              <a:off x="152400" y="2843530"/>
              <a:ext cx="1752600" cy="5854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077" name="Text Box 36"/>
            <p:cNvSpPr txBox="1">
              <a:spLocks noChangeArrowheads="1"/>
            </p:cNvSpPr>
            <p:nvPr/>
          </p:nvSpPr>
          <p:spPr bwMode="auto">
            <a:xfrm>
              <a:off x="180976" y="3374231"/>
              <a:ext cx="1752600" cy="228600"/>
            </a:xfrm>
            <a:prstGeom prst="rect">
              <a:avLst/>
            </a:prstGeom>
            <a:solidFill>
              <a:srgbClr val="D8DF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900" b="1" dirty="0">
                  <a:latin typeface="Tahoma" pitchFamily="34" charset="0"/>
                  <a:cs typeface="Tahoma" pitchFamily="34" charset="0"/>
                </a:rPr>
                <a:t>Friends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2126852" y="1970881"/>
              <a:ext cx="6483748" cy="142876"/>
            </a:xfrm>
            <a:prstGeom prst="rect">
              <a:avLst/>
            </a:prstGeom>
            <a:solidFill>
              <a:srgbClr val="D8DF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50" b="1" dirty="0" smtClean="0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rPr>
                <a:t>Basic Info</a:t>
              </a:r>
              <a:endParaRPr lang="en-US" sz="95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133600" y="3613721"/>
              <a:ext cx="6483748" cy="142876"/>
            </a:xfrm>
            <a:prstGeom prst="rect">
              <a:avLst/>
            </a:prstGeom>
            <a:solidFill>
              <a:srgbClr val="D8DF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50" b="1" dirty="0" smtClean="0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rPr>
                <a:t>Philosophy</a:t>
              </a:r>
              <a:endParaRPr lang="en-US" sz="95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126852" y="3810000"/>
              <a:ext cx="8210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chemeClr val="bg2">
                      <a:lumMod val="75000"/>
                    </a:schemeClr>
                  </a:solidFill>
                  <a:latin typeface="Tahoma" pitchFamily="34" charset="0"/>
                  <a:cs typeface="Tahoma" pitchFamily="34" charset="0"/>
                </a:rPr>
                <a:t>Favorite</a:t>
              </a:r>
            </a:p>
            <a:p>
              <a:r>
                <a:rPr lang="en-US" sz="900" b="1" dirty="0" smtClean="0">
                  <a:solidFill>
                    <a:schemeClr val="bg2">
                      <a:lumMod val="75000"/>
                    </a:schemeClr>
                  </a:solidFill>
                  <a:latin typeface="Tahoma" pitchFamily="34" charset="0"/>
                  <a:cs typeface="Tahoma" pitchFamily="34" charset="0"/>
                </a:rPr>
                <a:t>Quotations</a:t>
              </a:r>
              <a:endParaRPr lang="en-US" sz="900" b="1" dirty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156111" y="4273974"/>
              <a:ext cx="6483748" cy="142876"/>
            </a:xfrm>
            <a:prstGeom prst="rect">
              <a:avLst/>
            </a:prstGeom>
            <a:solidFill>
              <a:srgbClr val="D8DF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50" b="1" dirty="0" smtClean="0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rPr>
                <a:t>Resources</a:t>
              </a:r>
              <a:endParaRPr lang="en-US" sz="95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136377" y="4487196"/>
              <a:ext cx="64152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chemeClr val="bg2">
                      <a:lumMod val="75000"/>
                    </a:schemeClr>
                  </a:solidFill>
                  <a:latin typeface="Tahoma" pitchFamily="34" charset="0"/>
                  <a:cs typeface="Tahoma" pitchFamily="34" charset="0"/>
                </a:rPr>
                <a:t>Sources</a:t>
              </a:r>
              <a:endParaRPr lang="en-US" sz="900" b="1" dirty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pic>
        <p:nvPicPr>
          <p:cNvPr id="39" name="Picture 58" descr="File:Claude Monet 1899 Nadar crop.jp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8" r="5265" b="33388"/>
          <a:stretch/>
        </p:blipFill>
        <p:spPr bwMode="auto">
          <a:xfrm>
            <a:off x="5638800" y="76200"/>
            <a:ext cx="228600" cy="23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Rectangle 54"/>
          <p:cNvSpPr>
            <a:spLocks noChangeArrowheads="1"/>
          </p:cNvSpPr>
          <p:nvPr/>
        </p:nvSpPr>
        <p:spPr bwMode="auto">
          <a:xfrm>
            <a:off x="5770162" y="40276"/>
            <a:ext cx="1752600" cy="330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0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Juan Bautista Martinez de </a:t>
            </a:r>
            <a:r>
              <a:rPr lang="en-US" sz="1000" b="1" dirty="0" err="1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Mazo</a:t>
            </a:r>
            <a:endParaRPr lang="en-US" sz="1000" b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2" name="Picture 41">
            <a:hlinkClick r:id="rId7" action="ppaction://hlinksldjump"/>
          </p:cNvPr>
          <p:cNvPicPr/>
          <p:nvPr/>
        </p:nvPicPr>
        <p:blipFill rotWithShape="1">
          <a:blip r:embed="rId8"/>
          <a:srcRect l="1041" t="58101" r="81945" b="39121"/>
          <a:stretch/>
        </p:blipFill>
        <p:spPr bwMode="auto">
          <a:xfrm>
            <a:off x="192348" y="2209800"/>
            <a:ext cx="1657350" cy="2153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3" name="Picture 42">
            <a:hlinkClick r:id="rId9" action="ppaction://hlinksldjump"/>
          </p:cNvPr>
          <p:cNvPicPr/>
          <p:nvPr/>
        </p:nvPicPr>
        <p:blipFill rotWithShape="1">
          <a:blip r:embed="rId8"/>
          <a:srcRect l="455" t="60880" r="82037" b="35981"/>
          <a:stretch/>
        </p:blipFill>
        <p:spPr bwMode="auto">
          <a:xfrm>
            <a:off x="154817" y="2436606"/>
            <a:ext cx="1724025" cy="2418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6" y="361420"/>
            <a:ext cx="1439256" cy="1905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958" y="1189202"/>
            <a:ext cx="1279683" cy="6956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294" y="1064930"/>
            <a:ext cx="629306" cy="96365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854" y="1082991"/>
            <a:ext cx="669546" cy="83425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948443"/>
            <a:ext cx="495300" cy="96880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1" y="1119710"/>
            <a:ext cx="533400" cy="7105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12" y="3724026"/>
            <a:ext cx="543006" cy="66025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3" y="4416850"/>
            <a:ext cx="750207" cy="83121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8" y="5358571"/>
            <a:ext cx="828676" cy="1155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0" name="Text Box 28"/>
          <p:cNvSpPr txBox="1">
            <a:spLocks noChangeArrowheads="1"/>
          </p:cNvSpPr>
          <p:nvPr/>
        </p:nvSpPr>
        <p:spPr bwMode="auto">
          <a:xfrm>
            <a:off x="2112963" y="1676400"/>
            <a:ext cx="1676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/>
          </a:p>
        </p:txBody>
      </p:sp>
      <p:sp>
        <p:nvSpPr>
          <p:cNvPr id="2075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" name="Rectangle 54"/>
          <p:cNvSpPr>
            <a:spLocks noChangeArrowheads="1"/>
          </p:cNvSpPr>
          <p:nvPr/>
        </p:nvSpPr>
        <p:spPr bwMode="auto">
          <a:xfrm>
            <a:off x="2590800" y="2438400"/>
            <a:ext cx="5867400" cy="540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b="1" dirty="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Juan Bautista Martinez de Mazo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900" b="1" dirty="0">
              <a:solidFill>
                <a:srgbClr val="003399"/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>
                <a:cs typeface="Arial"/>
              </a:rPr>
              <a:t>1612 </a:t>
            </a:r>
            <a:r>
              <a:rPr lang="en-US" sz="900" dirty="0"/>
              <a:t>– I was born in 1612 in Cuenca Spain.</a:t>
            </a:r>
          </a:p>
        </p:txBody>
      </p:sp>
      <p:sp>
        <p:nvSpPr>
          <p:cNvPr id="2084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2086" name="Rectangle 67"/>
          <p:cNvSpPr>
            <a:spLocks noChangeArrowheads="1"/>
          </p:cNvSpPr>
          <p:nvPr/>
        </p:nvSpPr>
        <p:spPr bwMode="auto">
          <a:xfrm>
            <a:off x="2590800" y="3187700"/>
            <a:ext cx="5867400" cy="576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b="1" dirty="0">
                <a:solidFill>
                  <a:srgbClr val="003399"/>
                </a:solidFill>
                <a:cs typeface="Arial"/>
              </a:rPr>
              <a:t> </a:t>
            </a:r>
            <a:r>
              <a:rPr lang="en-US" sz="900" b="1" dirty="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Juan Bautista Martinez de Mazo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900" b="1" dirty="0">
              <a:solidFill>
                <a:srgbClr val="003399"/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b="1" dirty="0">
                <a:solidFill>
                  <a:srgbClr val="003399"/>
                </a:solidFill>
                <a:cs typeface="Arial"/>
              </a:rPr>
              <a:t>1633 - I married Diego Velazquez's daughter and became his student. I studied under him to learn the craft of painting realism.</a:t>
            </a:r>
            <a:endParaRPr lang="en-US" sz="900" b="1" dirty="0">
              <a:solidFill>
                <a:srgbClr val="003399"/>
              </a:solidFill>
            </a:endParaRPr>
          </a:p>
        </p:txBody>
      </p:sp>
      <p:sp>
        <p:nvSpPr>
          <p:cNvPr id="2087" name="Rectangle 70"/>
          <p:cNvSpPr>
            <a:spLocks noChangeArrowheads="1"/>
          </p:cNvSpPr>
          <p:nvPr/>
        </p:nvSpPr>
        <p:spPr bwMode="auto">
          <a:xfrm>
            <a:off x="2664542" y="3870684"/>
            <a:ext cx="5867400" cy="62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b="1" dirty="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Juan Bautista Martinez de Mazo</a:t>
            </a:r>
            <a:r>
              <a:rPr lang="en-US" sz="900" b="1" dirty="0">
                <a:solidFill>
                  <a:srgbClr val="003399"/>
                </a:solidFill>
                <a:cs typeface="Arial"/>
              </a:rPr>
              <a:t>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>
                <a:cs typeface="Arial"/>
              </a:rPr>
              <a:t> - I painted one of my most favorite paintings yet called the View of Saragossa</a:t>
            </a:r>
            <a:endParaRPr lang="en-US" sz="900" dirty="0"/>
          </a:p>
        </p:txBody>
      </p:sp>
      <p:sp>
        <p:nvSpPr>
          <p:cNvPr id="2088" name="Rectangle 73"/>
          <p:cNvSpPr>
            <a:spLocks noChangeArrowheads="1"/>
          </p:cNvSpPr>
          <p:nvPr/>
        </p:nvSpPr>
        <p:spPr bwMode="auto">
          <a:xfrm>
            <a:off x="2590800" y="4495800"/>
            <a:ext cx="5715000" cy="487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1000" dirty="0"/>
          </a:p>
        </p:txBody>
      </p:sp>
      <p:sp>
        <p:nvSpPr>
          <p:cNvPr id="2089" name="Rectangle 75"/>
          <p:cNvSpPr>
            <a:spLocks noChangeArrowheads="1"/>
          </p:cNvSpPr>
          <p:nvPr/>
        </p:nvSpPr>
        <p:spPr bwMode="auto">
          <a:xfrm>
            <a:off x="2590800" y="5181600"/>
            <a:ext cx="6057900" cy="828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b="1" dirty="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Juan Bautista Martinez de Mazo</a:t>
            </a:r>
            <a:r>
              <a:rPr lang="en-US" sz="900" b="1" dirty="0">
                <a:solidFill>
                  <a:srgbClr val="003399"/>
                </a:solidFill>
                <a:latin typeface="Arial"/>
                <a:ea typeface="Tahoma" charset="0"/>
                <a:cs typeface="Arial"/>
              </a:rPr>
              <a:t>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>
                <a:solidFill>
                  <a:srgbClr val="3333FF"/>
                </a:solidFill>
                <a:cs typeface="Arial"/>
              </a:rPr>
              <a:t>1666 -- I painted a painting called the Infanta Margarita Teresa Of Spain</a:t>
            </a:r>
            <a:endParaRPr lang="en-US" sz="900" dirty="0"/>
          </a:p>
        </p:txBody>
      </p:sp>
      <p:sp>
        <p:nvSpPr>
          <p:cNvPr id="2090" name="Rectangle 77"/>
          <p:cNvSpPr>
            <a:spLocks noChangeArrowheads="1"/>
          </p:cNvSpPr>
          <p:nvPr/>
        </p:nvSpPr>
        <p:spPr bwMode="auto">
          <a:xfrm>
            <a:off x="2590800" y="5867399"/>
            <a:ext cx="58674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900" dirty="0"/>
          </a:p>
        </p:txBody>
      </p:sp>
      <p:sp>
        <p:nvSpPr>
          <p:cNvPr id="62" name="Rectangle 70"/>
          <p:cNvSpPr>
            <a:spLocks noChangeArrowheads="1"/>
          </p:cNvSpPr>
          <p:nvPr/>
        </p:nvSpPr>
        <p:spPr bwMode="auto">
          <a:xfrm>
            <a:off x="108742" y="3647427"/>
            <a:ext cx="1868487" cy="113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900" dirty="0"/>
          </a:p>
        </p:txBody>
      </p:sp>
      <p:sp>
        <p:nvSpPr>
          <p:cNvPr id="63" name="Rectangle 54"/>
          <p:cNvSpPr>
            <a:spLocks noChangeArrowheads="1"/>
          </p:cNvSpPr>
          <p:nvPr/>
        </p:nvSpPr>
        <p:spPr bwMode="auto">
          <a:xfrm>
            <a:off x="2057400" y="851854"/>
            <a:ext cx="6591300" cy="531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Studied Art at </a:t>
            </a:r>
            <a:r>
              <a:rPr lang="en-US" sz="900" dirty="0">
                <a:solidFill>
                  <a:srgbClr val="003399"/>
                </a:solidFill>
              </a:rPr>
              <a:t>The studio of Velazquez </a:t>
            </a:r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* Lives in Province of </a:t>
            </a:r>
            <a:r>
              <a:rPr lang="en-US" sz="900" dirty="0">
                <a:solidFill>
                  <a:srgbClr val="003399"/>
                </a:solidFill>
              </a:rPr>
              <a:t>Cuenca, Spain</a:t>
            </a:r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* Married * Born in 1612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9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905000" y="381000"/>
            <a:ext cx="6858000" cy="470854"/>
          </a:xfrm>
        </p:spPr>
        <p:txBody>
          <a:bodyPr/>
          <a:lstStyle/>
          <a:p>
            <a:pPr algn="l"/>
            <a:r>
              <a:rPr lang="en-US" sz="2400" b="1" dirty="0">
                <a:latin typeface="Tahoma" pitchFamily="34" charset="0"/>
                <a:cs typeface="Tahoma" pitchFamily="34" charset="0"/>
              </a:rPr>
              <a:t>Juan Bautista Martinez de </a:t>
            </a:r>
            <a:r>
              <a:rPr lang="en-US" sz="2400" b="1" dirty="0" err="1">
                <a:latin typeface="Tahoma" pitchFamily="34" charset="0"/>
                <a:cs typeface="Tahoma" pitchFamily="34" charset="0"/>
              </a:rPr>
              <a:t>Mazo</a:t>
            </a:r>
            <a:endParaRPr lang="en-US" sz="2400" b="1" dirty="0">
              <a:latin typeface="Tahoma" pitchFamily="34" charset="0"/>
              <a:cs typeface="Tahoma" pitchFamily="34" charset="0"/>
            </a:endParaRPr>
          </a:p>
          <a:p>
            <a:pPr algn="l"/>
            <a:endParaRPr lang="en-US" sz="24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0" name="Rectangle 54"/>
          <p:cNvSpPr>
            <a:spLocks noChangeArrowheads="1"/>
          </p:cNvSpPr>
          <p:nvPr/>
        </p:nvSpPr>
        <p:spPr bwMode="auto">
          <a:xfrm>
            <a:off x="5924550" y="76200"/>
            <a:ext cx="14668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0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Claude Monet</a:t>
            </a:r>
            <a:endParaRPr lang="en-US" sz="1000" b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0" name="Picture 49">
            <a:hlinkClick r:id="" action="ppaction://noaction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44" t="55911" r="55290" b="41310"/>
          <a:stretch/>
        </p:blipFill>
        <p:spPr bwMode="auto">
          <a:xfrm>
            <a:off x="152400" y="2667000"/>
            <a:ext cx="1752600" cy="171450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2" name="Text Box 39"/>
          <p:cNvSpPr txBox="1">
            <a:spLocks noChangeArrowheads="1"/>
          </p:cNvSpPr>
          <p:nvPr/>
        </p:nvSpPr>
        <p:spPr bwMode="auto">
          <a:xfrm>
            <a:off x="746125" y="5053013"/>
            <a:ext cx="108585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800" b="1" dirty="0"/>
              <a:t>Diego Velazquez</a:t>
            </a:r>
          </a:p>
        </p:txBody>
      </p:sp>
      <p:sp>
        <p:nvSpPr>
          <p:cNvPr id="53" name="Text Box 50"/>
          <p:cNvSpPr txBox="1">
            <a:spLocks noChangeArrowheads="1"/>
          </p:cNvSpPr>
          <p:nvPr/>
        </p:nvSpPr>
        <p:spPr bwMode="auto">
          <a:xfrm>
            <a:off x="533400" y="5641181"/>
            <a:ext cx="139331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800" b="1" dirty="0" smtClean="0"/>
              <a:t>El Greco</a:t>
            </a:r>
            <a:endParaRPr lang="en-US" sz="800" b="1" dirty="0"/>
          </a:p>
        </p:txBody>
      </p:sp>
      <p:sp>
        <p:nvSpPr>
          <p:cNvPr id="54" name="Text Box 53"/>
          <p:cNvSpPr txBox="1">
            <a:spLocks noChangeArrowheads="1"/>
          </p:cNvSpPr>
          <p:nvPr/>
        </p:nvSpPr>
        <p:spPr bwMode="auto">
          <a:xfrm>
            <a:off x="620409" y="6253921"/>
            <a:ext cx="14239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800" dirty="0"/>
              <a:t>Juan </a:t>
            </a:r>
            <a:r>
              <a:rPr lang="en-US" sz="800" dirty="0" err="1"/>
              <a:t>Carreño</a:t>
            </a:r>
            <a:r>
              <a:rPr lang="en-US" sz="800" dirty="0"/>
              <a:t> de Miranda</a:t>
            </a:r>
            <a:endParaRPr lang="en-US" sz="800" b="1" dirty="0"/>
          </a:p>
        </p:txBody>
      </p:sp>
      <p:pic>
        <p:nvPicPr>
          <p:cNvPr id="46" name="Picture 45">
            <a:hlinkClick r:id="rId4" action="ppaction://hlinksldjump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44" t="49389" r="55290" b="46752"/>
          <a:stretch/>
        </p:blipFill>
        <p:spPr bwMode="auto">
          <a:xfrm>
            <a:off x="122238" y="2209800"/>
            <a:ext cx="1775369" cy="276225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7" name="Picture 46">
            <a:hlinkClick r:id="rId5" action="ppaction://hlinksldjump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44" t="53313" r="55290" b="43754"/>
          <a:stretch/>
        </p:blipFill>
        <p:spPr bwMode="auto">
          <a:xfrm>
            <a:off x="152400" y="2486025"/>
            <a:ext cx="1752600" cy="180975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/>
          <p:cNvSpPr/>
          <p:nvPr/>
        </p:nvSpPr>
        <p:spPr>
          <a:xfrm>
            <a:off x="2630553" y="4568518"/>
            <a:ext cx="5065647" cy="52168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b="1" dirty="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Juan Bautista Martinez de Mazo</a:t>
            </a:r>
            <a:endParaRPr lang="en-US" sz="900" b="1" dirty="0">
              <a:solidFill>
                <a:srgbClr val="003399"/>
              </a:solidFill>
              <a:latin typeface="Tahoma" charset="0"/>
              <a:ea typeface="Tahoma" charset="0"/>
              <a:cs typeface="Tahoma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900" b="1" dirty="0">
              <a:solidFill>
                <a:srgbClr val="003399"/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b="1" dirty="0">
                <a:solidFill>
                  <a:srgbClr val="003399"/>
                </a:solidFill>
                <a:cs typeface="Arial"/>
              </a:rPr>
              <a:t>1657 - I painted a painting and called it the Arch of Tito. It seems to be very popular.</a:t>
            </a:r>
            <a:endParaRPr lang="en-US" sz="900" b="1" dirty="0">
              <a:solidFill>
                <a:srgbClr val="003399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19627" y="1175438"/>
            <a:ext cx="896888" cy="11175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88" y="1166052"/>
            <a:ext cx="2149517" cy="9075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03" y="190500"/>
            <a:ext cx="1427023" cy="18888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1089912"/>
            <a:ext cx="481584" cy="1219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110337"/>
            <a:ext cx="484632" cy="1219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984" y="1089912"/>
            <a:ext cx="967313" cy="12885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3" y="4335879"/>
            <a:ext cx="746548" cy="90774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328159"/>
            <a:ext cx="616611" cy="6831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4" y="6098897"/>
            <a:ext cx="548917" cy="76559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772" y="2270997"/>
            <a:ext cx="543078" cy="71985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603" y="3094480"/>
            <a:ext cx="486953" cy="648049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649" y="3842211"/>
            <a:ext cx="473126" cy="617077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465" y="4505069"/>
            <a:ext cx="393658" cy="5249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186" y="5148723"/>
            <a:ext cx="46355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1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3399"/>
      </a:hlink>
      <a:folHlink>
        <a:srgbClr val="003399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1170</TotalTime>
  <Words>335</Words>
  <Application>Microsoft Office PowerPoint</Application>
  <PresentationFormat>On-screen Show (4:3)</PresentationFormat>
  <Paragraphs>47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PowerPoint Presentation</vt:lpstr>
      <vt:lpstr>PowerPoint Presentation</vt:lpstr>
    </vt:vector>
  </TitlesOfParts>
  <Company>Frisco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SPS</cp:lastModifiedBy>
  <cp:revision>81</cp:revision>
  <cp:lastPrinted>2015-03-30T14:45:46Z</cp:lastPrinted>
  <dcterms:created xsi:type="dcterms:W3CDTF">2009-03-30T18:09:43Z</dcterms:created>
  <dcterms:modified xsi:type="dcterms:W3CDTF">2015-07-07T16:51:09Z</dcterms:modified>
</cp:coreProperties>
</file>